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88" r:id="rId5"/>
    <p:sldId id="289" r:id="rId6"/>
    <p:sldId id="291" r:id="rId7"/>
    <p:sldId id="280" r:id="rId8"/>
    <p:sldId id="261" r:id="rId9"/>
    <p:sldId id="262" r:id="rId10"/>
    <p:sldId id="281" r:id="rId11"/>
    <p:sldId id="266" r:id="rId12"/>
    <p:sldId id="283" r:id="rId13"/>
    <p:sldId id="270" r:id="rId14"/>
    <p:sldId id="268" r:id="rId15"/>
    <p:sldId id="272" r:id="rId16"/>
    <p:sldId id="294" r:id="rId17"/>
    <p:sldId id="298" r:id="rId18"/>
    <p:sldId id="271" r:id="rId19"/>
    <p:sldId id="302" r:id="rId20"/>
    <p:sldId id="285" r:id="rId21"/>
    <p:sldId id="286" r:id="rId22"/>
    <p:sldId id="292" r:id="rId23"/>
    <p:sldId id="301" r:id="rId24"/>
    <p:sldId id="299" r:id="rId25"/>
    <p:sldId id="303" r:id="rId26"/>
    <p:sldId id="263" r:id="rId27"/>
    <p:sldId id="297" r:id="rId28"/>
    <p:sldId id="296" r:id="rId29"/>
    <p:sldId id="278" r:id="rId30"/>
    <p:sldId id="290" r:id="rId31"/>
    <p:sldId id="284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5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A4D7B-6963-4014-B47C-46668D075F21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5944C-686F-4304-B853-2E9474CF32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15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FD450-EB20-4E22-B96D-90ACA3B2342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28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E6457-483B-252F-39FC-0766C163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29996C-5839-9EB3-AF2A-BDD667CDA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6FB675-64D3-F5DD-F231-B9BFB7C5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B378F9-894C-B8FE-005D-C36C9873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130B7C-9C50-3C5A-3489-1B7B118D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16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6A897-04CC-8546-FDF1-72A3D586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2A869E-AC1A-7584-7742-0E79CBD79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0362A3-4E71-8609-A49E-7BABA97E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958356-12BB-C4EC-43CE-E1CD1F68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8686B8-3B43-9685-62BF-7F0F8A9A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18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0885EC-2B7F-D629-1D1C-1EF00A51E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12AEEC-D533-859E-EA2C-2D0614876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298240-4818-DF23-CACD-50981BA7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A44BC1-A3C0-A4D4-F886-DF6581DF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5A58D4-CC0D-FB2B-880E-A64A0D8C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5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406CB-E858-6DC3-D0EB-E98B0094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FEA455-3FD0-FC3E-895F-B82920A6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DEB7CF-4EE8-B5E2-F009-FD01D101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9DDDCC-E28C-3E5A-4167-977B6935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77107F-73A6-6F54-528A-DB98F682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18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FBE07-3DCC-1342-9A91-AB00F9DF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0C35E2-B6CE-1874-C756-856B628B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F422CC-3FD4-D2B9-FD15-C1C3411D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CE33E9-FE79-FE1A-E5E5-0BFD5AAB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9A865F-830C-8B87-85CB-4BACAC97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89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03DD2E-E7DB-6445-7A6D-42D67E8A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5C8E31-C150-FBBC-83CF-9AEBB45C3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ED3AC3-702C-6BEF-C678-AFF752D0E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466E10-A2FD-4A41-58AA-5FC83816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15F8D7-9945-15AD-C1C5-70321867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8524B5-88BE-2ED5-3862-32A51108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55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BE9409-1B17-4613-39FB-5B5E2A6D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D5F8E3-9537-E279-A7B6-FCBF5658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8D6D90-6952-E4F2-CA41-1295CEC64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DB61738-1028-A766-B32F-0BC607C07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191E843-DB9F-C5A6-6DAB-C9614B6B5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18C61FB-97B9-B416-377D-8E477B90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B9CC5B-6FF1-A698-1CA3-3DE4F946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3395500-AE20-98BF-5695-4ACA94E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96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A8B69-5CA6-183D-8790-5A3040A4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8D1A24-EE67-A249-7355-298EFB37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64523C-07C0-5F9E-9CC9-71FF6C8C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C2771D0-507F-D7E1-EBFE-BB73003C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50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231E233-4412-F083-2843-E5218CE6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87A031-E234-169A-A78D-C7264AD5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AD0720-4E68-0547-56EA-E1ACE5F8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16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703C58-0698-7E29-76F9-B8D49590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4B6A7A-B44C-67D9-004A-765F234A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0D322D-C1ED-0E8B-8BCB-008CC665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7D3104-42F6-9B1E-863C-66B361EA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6AABB2-9E82-DBE2-5B67-1A61AF46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C077CF-EA4E-8490-0FAB-A80DA10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13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F007FB-0970-89F0-AFED-38810C93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EE04074-5D95-231D-8067-7C1E1DAEA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E50FC9A-8322-E8D3-9246-1459A3C93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D4BA1F-7C13-F214-B5DE-847433F6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9CA5E2-1D6D-A23F-2067-1EEDB36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65CF09-24CE-E726-52C4-514E740A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75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5B37689-DB73-CB99-316F-96DF72E4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B36425-82CB-DE74-407C-11A2D2439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9D0D4C-E855-1456-C8CD-F431C247A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84E6-C8DD-4CE3-8E5B-52DBA498EA42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CDC09-227A-DD5C-4AE3-066CC491B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08433E-AC4A-3ABD-DA93-C7C06FF7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A4C5-D812-4050-950C-2EBFE989E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5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id.org/infectious-disease/noroviru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aiheet/infektiotaudit-ja-rokotukset/taudit-ja-torjunta/infektioiden-ehkaisy-ja-torjuntaohjeita/tavanomaiset-varotoimet-ja-varotoimiluok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aiheet/infektiotaudit-ja-rokotukset/taudit-ja-torjunta/infektioiden-ehkaisy-ja-torjuntaohjeita/tavanomaiset-varotoimet-ja-varotoimiluoka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1221FC-6EDA-9788-69BB-3B38BD8AE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B050"/>
                </a:solidFill>
              </a:rPr>
              <a:t>Mitä eroa on moniresistentin mikrobin ja ripulitaudin kosketuseristyksillä?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41725B-4BDE-DF22-30EC-9BE846ED4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Alueellinen koulutuspäivä infektioyhdyshenkilöille 14.2.2024 </a:t>
            </a:r>
          </a:p>
          <a:p>
            <a:r>
              <a:rPr lang="fi-FI" dirty="0"/>
              <a:t>Infektiolääkäri Emmi Puusti</a:t>
            </a:r>
          </a:p>
        </p:txBody>
      </p:sp>
    </p:spTree>
    <p:extLst>
      <p:ext uri="{BB962C8B-B14F-4D97-AF65-F5344CB8AC3E}">
        <p14:creationId xmlns:p14="http://schemas.microsoft.com/office/powerpoint/2010/main" val="263542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CEE556A-CFDA-23BD-2037-A1F8B15C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41" y="1692891"/>
            <a:ext cx="9393049" cy="445498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9DE8B0F-B335-B91E-4168-F5B85D5F18F7}"/>
              </a:ext>
            </a:extLst>
          </p:cNvPr>
          <p:cNvSpPr txBox="1"/>
          <p:nvPr/>
        </p:nvSpPr>
        <p:spPr>
          <a:xfrm>
            <a:off x="3443591" y="1458830"/>
            <a:ext cx="710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Tavanomaiset varotoimet		Kosketusvarotoimet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77B9450-1430-2946-901F-1F856F417307}"/>
              </a:ext>
            </a:extLst>
          </p:cNvPr>
          <p:cNvSpPr txBox="1"/>
          <p:nvPr/>
        </p:nvSpPr>
        <p:spPr>
          <a:xfrm>
            <a:off x="1274323" y="1916350"/>
            <a:ext cx="9158267" cy="4298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1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1D67C8F-2237-D481-099B-286D625F1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409153"/>
            <a:ext cx="9993120" cy="603969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70968F2-E6B3-B15C-190C-3D51FEE5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757" y="6317447"/>
            <a:ext cx="2629267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4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C57661-F180-943B-2DBB-3755A517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Norovirus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DD7FBF-C8C9-BF58-F3BC-754A7BAA5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Vaipaton (</a:t>
            </a:r>
            <a:r>
              <a:rPr lang="fi-FI" sz="2400" dirty="0" err="1"/>
              <a:t>nonenveloped</a:t>
            </a:r>
            <a:r>
              <a:rPr lang="fi-FI" sz="2400" dirty="0"/>
              <a:t>) RNA-virus, kuuluu kalikiviruksiin</a:t>
            </a:r>
          </a:p>
          <a:p>
            <a:r>
              <a:rPr lang="fi-FI" sz="2400" dirty="0"/>
              <a:t>Suomessa yleisin </a:t>
            </a:r>
            <a:r>
              <a:rPr lang="fi-FI" sz="2400" dirty="0" err="1"/>
              <a:t>gastroenteriitin</a:t>
            </a:r>
            <a:r>
              <a:rPr lang="fi-FI" sz="2400" dirty="0"/>
              <a:t> aiheuttaja aikuisilla</a:t>
            </a:r>
          </a:p>
          <a:p>
            <a:r>
              <a:rPr lang="fi-FI" sz="2400" dirty="0"/>
              <a:t>Epidemian huippu yleensä joulukuun ja toukokuun välissä</a:t>
            </a:r>
          </a:p>
          <a:p>
            <a:r>
              <a:rPr lang="fi-FI" sz="2400" dirty="0"/>
              <a:t>Oireina ripuli, oksentelu, vatsakipu, kuumeilu</a:t>
            </a:r>
          </a:p>
          <a:p>
            <a:r>
              <a:rPr lang="fi-FI" sz="2400" dirty="0"/>
              <a:t>Lyhyt itämisaika 12-48 tuntia (eli altistumisen jälkeen sairastuminen tapahtuu nopeasti)</a:t>
            </a:r>
          </a:p>
          <a:p>
            <a:r>
              <a:rPr lang="fi-FI" sz="2400" dirty="0"/>
              <a:t>Oireet kestävät yleensä 1-2 vrk (12-72 tuntia)</a:t>
            </a:r>
          </a:p>
          <a:p>
            <a:r>
              <a:rPr lang="fi-FI" sz="2400" dirty="0"/>
              <a:t>Lääkitystä tai rokotusta ei ole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241AD3E-06E6-BB36-19F6-890793346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26" y="4481564"/>
            <a:ext cx="3808711" cy="190641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BA9941E-83DE-8558-FD63-D696E9FCCA02}"/>
              </a:ext>
            </a:extLst>
          </p:cNvPr>
          <p:cNvSpPr txBox="1"/>
          <p:nvPr/>
        </p:nvSpPr>
        <p:spPr>
          <a:xfrm>
            <a:off x="7896187" y="6387978"/>
            <a:ext cx="49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Norovirus – NFID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9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D7A2211-9FEF-4778-956F-DB255F81A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133" y="1056020"/>
            <a:ext cx="9525001" cy="4988785"/>
          </a:xfrm>
        </p:spPr>
      </p:pic>
    </p:spTree>
    <p:extLst>
      <p:ext uri="{BB962C8B-B14F-4D97-AF65-F5344CB8AC3E}">
        <p14:creationId xmlns:p14="http://schemas.microsoft.com/office/powerpoint/2010/main" val="144117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BDFA25-C58B-3999-3CD4-B0BBD4E4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Norovirus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5BE0C-F4CD-0677-D2A2-AD920F4B5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400" b="0" i="0" dirty="0">
                <a:solidFill>
                  <a:srgbClr val="303030"/>
                </a:solidFill>
                <a:effectLst/>
              </a:rPr>
              <a:t>Virukset ovat </a:t>
            </a:r>
            <a:r>
              <a:rPr lang="fi-FI" sz="2400" b="1" i="0" dirty="0">
                <a:solidFill>
                  <a:srgbClr val="303030"/>
                </a:solidFill>
                <a:effectLst/>
              </a:rPr>
              <a:t>erittäin herkästi tarttuvia</a:t>
            </a:r>
            <a:r>
              <a:rPr lang="fi-FI" sz="2400" b="0" i="0" dirty="0">
                <a:solidFill>
                  <a:srgbClr val="303030"/>
                </a:solidFill>
                <a:effectLst/>
              </a:rPr>
              <a:t> </a:t>
            </a:r>
          </a:p>
          <a:p>
            <a:pPr lvl="1"/>
            <a:r>
              <a:rPr lang="fi-FI" b="0" i="0" dirty="0">
                <a:solidFill>
                  <a:srgbClr val="303030"/>
                </a:solidFill>
                <a:effectLst/>
              </a:rPr>
              <a:t>Vain 10-100 partikkelia riittää tartuntaan</a:t>
            </a:r>
          </a:p>
          <a:p>
            <a:pPr algn="l"/>
            <a:r>
              <a:rPr lang="fi-FI" sz="2400" dirty="0">
                <a:solidFill>
                  <a:srgbClr val="303030"/>
                </a:solidFill>
              </a:rPr>
              <a:t>T</a:t>
            </a:r>
            <a:r>
              <a:rPr lang="fi-FI" sz="2400" b="0" i="0" dirty="0">
                <a:solidFill>
                  <a:srgbClr val="303030"/>
                </a:solidFill>
                <a:effectLst/>
              </a:rPr>
              <a:t>artunta voi tapahtua:</a:t>
            </a:r>
          </a:p>
          <a:p>
            <a:pPr lvl="1"/>
            <a:r>
              <a:rPr lang="fi-FI" b="1" i="0" dirty="0">
                <a:solidFill>
                  <a:srgbClr val="303030"/>
                </a:solidFill>
                <a:effectLst/>
              </a:rPr>
              <a:t>suoraan henkilöstä toiseen (yleisin tapa)</a:t>
            </a:r>
          </a:p>
          <a:p>
            <a:pPr lvl="1"/>
            <a:r>
              <a:rPr lang="fi-FI" b="0" i="0" dirty="0">
                <a:solidFill>
                  <a:srgbClr val="303030"/>
                </a:solidFill>
                <a:effectLst/>
              </a:rPr>
              <a:t>viruksilla saastuneen veden tai elintarvikkeiden välityksellä</a:t>
            </a:r>
          </a:p>
          <a:p>
            <a:pPr lvl="1"/>
            <a:r>
              <a:rPr lang="fi-FI" b="1" i="0" dirty="0">
                <a:solidFill>
                  <a:srgbClr val="303030"/>
                </a:solidFill>
                <a:effectLst/>
              </a:rPr>
              <a:t>viruksella saastuneiden kosketuspintojen kautta!!!</a:t>
            </a:r>
          </a:p>
          <a:p>
            <a:pPr lvl="1"/>
            <a:r>
              <a:rPr lang="fi-FI" b="0" i="0" dirty="0">
                <a:solidFill>
                  <a:srgbClr val="303030"/>
                </a:solidFill>
                <a:effectLst/>
              </a:rPr>
              <a:t>aerosolitartuntana oksenteluun liittyen.</a:t>
            </a:r>
          </a:p>
          <a:p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78AF3EA-E2A7-8FF6-DCCE-9B5C950EFF74}"/>
              </a:ext>
            </a:extLst>
          </p:cNvPr>
          <p:cNvSpPr txBox="1"/>
          <p:nvPr/>
        </p:nvSpPr>
        <p:spPr>
          <a:xfrm>
            <a:off x="7947498" y="2762655"/>
            <a:ext cx="3916051" cy="1323439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EPIDEMIAT OSASTOILLA!</a:t>
            </a:r>
          </a:p>
        </p:txBody>
      </p:sp>
    </p:spTree>
    <p:extLst>
      <p:ext uri="{BB962C8B-B14F-4D97-AF65-F5344CB8AC3E}">
        <p14:creationId xmlns:p14="http://schemas.microsoft.com/office/powerpoint/2010/main" val="16864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AB775-23B0-82E2-67E1-B528867C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Noroviruksen selviämisestä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7D2B87-ED7D-8F67-6115-13CE78609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sz="2400" dirty="0">
                <a:solidFill>
                  <a:srgbClr val="303030"/>
                </a:solidFill>
              </a:rPr>
              <a:t>K</a:t>
            </a:r>
            <a:r>
              <a:rPr lang="fi-FI" sz="2400" b="0" i="0" dirty="0">
                <a:solidFill>
                  <a:srgbClr val="303030"/>
                </a:solidFill>
                <a:effectLst/>
              </a:rPr>
              <a:t>estävät hyvin erilaisia ympäristöolosuhteita</a:t>
            </a:r>
            <a:r>
              <a:rPr lang="fi-FI" sz="2400" dirty="0">
                <a:solidFill>
                  <a:srgbClr val="303030"/>
                </a:solidFill>
              </a:rPr>
              <a:t> (valo, lämpö, pakkanen </a:t>
            </a:r>
            <a:r>
              <a:rPr lang="fi-FI" sz="2400" dirty="0" err="1">
                <a:solidFill>
                  <a:srgbClr val="303030"/>
                </a:solidFill>
              </a:rPr>
              <a:t>jne</a:t>
            </a:r>
            <a:r>
              <a:rPr lang="fi-FI" sz="2400" dirty="0">
                <a:solidFill>
                  <a:srgbClr val="303030"/>
                </a:solidFill>
              </a:rPr>
              <a:t>)</a:t>
            </a:r>
          </a:p>
          <a:p>
            <a:pPr lvl="1"/>
            <a:r>
              <a:rPr lang="fi-FI" dirty="0">
                <a:solidFill>
                  <a:srgbClr val="303030"/>
                </a:solidFill>
              </a:rPr>
              <a:t>Esim. elintarvikkeista ei lähde pakastamalla</a:t>
            </a:r>
          </a:p>
          <a:p>
            <a:pPr algn="l"/>
            <a:r>
              <a:rPr lang="fi-FI" sz="2400" dirty="0">
                <a:solidFill>
                  <a:srgbClr val="303030"/>
                </a:solidFill>
              </a:rPr>
              <a:t>Saadaan pois pinnoilta lähinnä klooriliuoksella tai EPA-hyväksytyillä antimikrobiaineilla</a:t>
            </a:r>
            <a:endParaRPr lang="fi-FI" sz="2400" b="0" i="0" dirty="0">
              <a:solidFill>
                <a:srgbClr val="303030"/>
              </a:solidFill>
              <a:effectLst/>
            </a:endParaRPr>
          </a:p>
          <a:p>
            <a:pPr algn="l"/>
            <a:r>
              <a:rPr lang="fi-FI" sz="2400" b="0" i="0" dirty="0">
                <a:solidFill>
                  <a:srgbClr val="303030"/>
                </a:solidFill>
                <a:effectLst/>
              </a:rPr>
              <a:t>Norovirus voi säilyä infektoimiskykyisenä huoneenlämmössä esimerkiksi oksennuksen tahraamassa matossa jopa 12 vuorokautta!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917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F5347C-3055-0E50-3FAE-462BF5C2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Tehoaako käsidesi noroon?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000498-9577-95B4-260A-799D6A1C1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Erilaisten käsien desinfektioaineiden tehokkuutta tutkitaan erilaisia bakteereja, sieniä ja viruksia vastaan</a:t>
            </a:r>
          </a:p>
          <a:p>
            <a:r>
              <a:rPr lang="fi-FI" sz="2200" dirty="0"/>
              <a:t>Hoitotyössä käytössä olevien aineiden on täytettävä tietyt kriteerit eurooppalaisissa testeissä (esim. EN 14476 teho norovirusta vastaan)</a:t>
            </a:r>
          </a:p>
          <a:p>
            <a:r>
              <a:rPr lang="fi-FI" sz="2200" dirty="0"/>
              <a:t>Kaikki käsidesinfektioaineet eivät automaattisesti täytä tätä</a:t>
            </a:r>
          </a:p>
          <a:p>
            <a:r>
              <a:rPr lang="fi-FI" sz="2200" dirty="0"/>
              <a:t>Norovirusta on yllättävän hankala tutkia laboratoriossa (ei kasva)</a:t>
            </a:r>
          </a:p>
          <a:p>
            <a:pPr lvl="1"/>
            <a:r>
              <a:rPr lang="fi-FI" sz="2200" dirty="0"/>
              <a:t>Aikaisemmin tutkimuksissa käytetty esim. toista </a:t>
            </a:r>
            <a:r>
              <a:rPr lang="fi-FI" sz="2200" dirty="0" err="1"/>
              <a:t>kalikivirusta</a:t>
            </a:r>
            <a:r>
              <a:rPr lang="fi-FI" sz="2200" dirty="0"/>
              <a:t> ja tulokset ei ehkä ole yleistettävissä kaikkiin kalikiviruksiin</a:t>
            </a:r>
          </a:p>
          <a:p>
            <a:pPr lvl="1"/>
            <a:r>
              <a:rPr lang="fi-FI" sz="2200" dirty="0"/>
              <a:t>Nykyään käytetty </a:t>
            </a:r>
            <a:r>
              <a:rPr lang="fi-FI" sz="2200" dirty="0" err="1"/>
              <a:t>murininorovirusta</a:t>
            </a:r>
            <a:endParaRPr lang="fi-FI" sz="2200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9F46DF-28E8-E701-8EF7-BCAE398C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607" y="4861249"/>
            <a:ext cx="1393805" cy="179822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A9885E8-8BED-785C-406D-D03A4766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54" y="4861249"/>
            <a:ext cx="1504952" cy="19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4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B20F49F-8D08-E741-F2AA-B7623647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5" y="2516697"/>
            <a:ext cx="4856593" cy="244163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E03D2D8-E982-6482-F776-38045353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3" y="571340"/>
            <a:ext cx="4912851" cy="194535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7DF8C2B-FC9C-9A66-FCDA-6C7A68519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2" y="1141570"/>
            <a:ext cx="5709055" cy="127445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BAB93FB-35B7-9B49-A567-49C2EE4AC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436" y="2516697"/>
            <a:ext cx="6738307" cy="20643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7958A26-6D1D-9932-FCD0-2F507839BF6A}"/>
              </a:ext>
            </a:extLst>
          </p:cNvPr>
          <p:cNvSpPr txBox="1"/>
          <p:nvPr/>
        </p:nvSpPr>
        <p:spPr>
          <a:xfrm>
            <a:off x="2190842" y="4487663"/>
            <a:ext cx="8783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KÄSIEN DESINFEKTIO TEHOAA NOROON!</a:t>
            </a:r>
          </a:p>
        </p:txBody>
      </p:sp>
    </p:spTree>
    <p:extLst>
      <p:ext uri="{BB962C8B-B14F-4D97-AF65-F5344CB8AC3E}">
        <p14:creationId xmlns:p14="http://schemas.microsoft.com/office/powerpoint/2010/main" val="39191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4893E6-0BA9-EAC6-03CA-A9359E81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Norovirus varotoimet ja niiden purku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7479D5-74BF-67AB-536D-A809F697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KOSKETUSVAROTOIMET EHDOTTOMASTI!</a:t>
            </a:r>
          </a:p>
          <a:p>
            <a:r>
              <a:rPr lang="fi-FI" sz="2400" dirty="0"/>
              <a:t>Potilailta eristyksen purku 2 vrk oireiden loppumisen jälkeen</a:t>
            </a:r>
          </a:p>
          <a:p>
            <a:r>
              <a:rPr lang="fi-FI" sz="2400" dirty="0"/>
              <a:t>Työntekijöillä töihin palaaminen 48 tunnin päästä oireiden loppumisesta</a:t>
            </a:r>
          </a:p>
          <a:p>
            <a:pPr lvl="1"/>
            <a:r>
              <a:rPr lang="fi-FI" dirty="0"/>
              <a:t>Norovirusta voi erittyä vielä oireiden loppumisen jälkeen ulosteeseen</a:t>
            </a:r>
          </a:p>
          <a:p>
            <a:pPr marL="457200" lvl="1" indent="0">
              <a:buNone/>
            </a:pPr>
            <a:endParaRPr lang="fi-FI" sz="2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3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C16FB6-D455-A279-8A1E-C4616824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B050"/>
                </a:solidFill>
              </a:rPr>
              <a:t>Clostridioides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difficile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26093FC-F61D-0D4E-5292-991B5380D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522" y="2034107"/>
            <a:ext cx="6134956" cy="3934374"/>
          </a:xfrm>
        </p:spPr>
      </p:pic>
    </p:spTree>
    <p:extLst>
      <p:ext uri="{BB962C8B-B14F-4D97-AF65-F5344CB8AC3E}">
        <p14:creationId xmlns:p14="http://schemas.microsoft.com/office/powerpoint/2010/main" val="27735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C5C176-71B1-768B-155D-AE2F8B40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Luennon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B4D744-9C89-6032-5FE7-C6A8F56F6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Tavanomaiset varotoimet  </a:t>
            </a:r>
          </a:p>
          <a:p>
            <a:r>
              <a:rPr lang="fi-FI" dirty="0"/>
              <a:t>Noro</a:t>
            </a:r>
          </a:p>
          <a:p>
            <a:r>
              <a:rPr lang="fi-FI" dirty="0" err="1"/>
              <a:t>Clostridium</a:t>
            </a:r>
            <a:endParaRPr lang="fi-FI" dirty="0"/>
          </a:p>
          <a:p>
            <a:r>
              <a:rPr lang="fi-FI" dirty="0"/>
              <a:t>Moniresistentit bakteerit</a:t>
            </a:r>
          </a:p>
        </p:txBody>
      </p:sp>
    </p:spTree>
    <p:extLst>
      <p:ext uri="{BB962C8B-B14F-4D97-AF65-F5344CB8AC3E}">
        <p14:creationId xmlns:p14="http://schemas.microsoft.com/office/powerpoint/2010/main" val="254080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E3602-4747-73DE-0553-1B171A0C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B050"/>
                </a:solidFill>
              </a:rPr>
              <a:t>Clostridioides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difficile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0892F5-1A66-3B3D-52C3-E966820A7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Toiseksi yleisin ripulin aiheuttaja noron jälkeen</a:t>
            </a:r>
          </a:p>
          <a:p>
            <a:r>
              <a:rPr lang="fi-FI" sz="2400" dirty="0"/>
              <a:t>Bakteerin suolessa tuottamat toksiinit (A ja B) aiheuttavat ripulin (vain pieni osa suolen C. </a:t>
            </a:r>
            <a:r>
              <a:rPr lang="fi-FI" sz="2400" dirty="0" err="1"/>
              <a:t>difficile</a:t>
            </a:r>
            <a:r>
              <a:rPr lang="fi-FI" sz="2400" dirty="0"/>
              <a:t> kannoista tuottaa niitä)</a:t>
            </a:r>
          </a:p>
          <a:p>
            <a:r>
              <a:rPr lang="fi-FI" sz="2400" dirty="0"/>
              <a:t>Aiheuttaa vetisen tai löysän, usein vihertävän ripulin, lisäksi vatsakipua ja kuumetta</a:t>
            </a:r>
          </a:p>
          <a:p>
            <a:pPr lvl="1"/>
            <a:r>
              <a:rPr lang="fi-FI" b="0" i="0" dirty="0">
                <a:solidFill>
                  <a:srgbClr val="212529"/>
                </a:solidFill>
                <a:effectLst/>
              </a:rPr>
              <a:t>vaikeimmat muodot (</a:t>
            </a:r>
            <a:r>
              <a:rPr lang="fi-FI" b="0" i="0" dirty="0" err="1">
                <a:solidFill>
                  <a:srgbClr val="212529"/>
                </a:solidFill>
                <a:effectLst/>
              </a:rPr>
              <a:t>pseudomembranoottinen</a:t>
            </a:r>
            <a:r>
              <a:rPr lang="fi-FI" b="0" i="0" dirty="0">
                <a:solidFill>
                  <a:srgbClr val="212529"/>
                </a:solidFill>
                <a:effectLst/>
              </a:rPr>
              <a:t> </a:t>
            </a:r>
            <a:r>
              <a:rPr lang="fi-FI" b="0" i="0" dirty="0" err="1">
                <a:solidFill>
                  <a:srgbClr val="212529"/>
                </a:solidFill>
                <a:effectLst/>
              </a:rPr>
              <a:t>koliitti</a:t>
            </a:r>
            <a:r>
              <a:rPr lang="fi-FI" b="0" i="0" dirty="0">
                <a:solidFill>
                  <a:srgbClr val="212529"/>
                </a:solidFill>
                <a:effectLst/>
              </a:rPr>
              <a:t> tai toksinen </a:t>
            </a:r>
            <a:r>
              <a:rPr lang="fi-FI" b="0" i="0" dirty="0" err="1">
                <a:solidFill>
                  <a:srgbClr val="212529"/>
                </a:solidFill>
                <a:effectLst/>
              </a:rPr>
              <a:t>megakoolon</a:t>
            </a:r>
            <a:r>
              <a:rPr lang="fi-FI" dirty="0">
                <a:solidFill>
                  <a:srgbClr val="212529"/>
                </a:solidFill>
              </a:rPr>
              <a:t>) </a:t>
            </a:r>
            <a:r>
              <a:rPr lang="fi-FI" b="0" i="0" dirty="0">
                <a:solidFill>
                  <a:srgbClr val="212529"/>
                </a:solidFill>
                <a:effectLst/>
              </a:rPr>
              <a:t>voivat olla hengenvaarallisia (2%) ja oireena ollakin ummetus.</a:t>
            </a:r>
            <a:endParaRPr lang="fi-FI" dirty="0"/>
          </a:p>
          <a:p>
            <a:r>
              <a:rPr lang="fi-FI" sz="2400" dirty="0"/>
              <a:t>Yleensä mikrobilääkekuuri edeltävästi, mutta voi puhjeta ilman sitäkin</a:t>
            </a:r>
          </a:p>
          <a:p>
            <a:r>
              <a:rPr lang="fi-FI" sz="2400" dirty="0"/>
              <a:t>Diagnosoidaan ulosteesta geenimonistustestillä (</a:t>
            </a: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F –</a:t>
            </a:r>
            <a:r>
              <a:rPr lang="fi-FI" sz="24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CldTNhO</a:t>
            </a: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756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736DA4-A370-9172-70FD-205A98E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00B050"/>
                </a:solidFill>
              </a:rPr>
              <a:t>C. </a:t>
            </a:r>
            <a:r>
              <a:rPr lang="fi-FI" sz="4000" dirty="0" err="1">
                <a:solidFill>
                  <a:srgbClr val="00B050"/>
                </a:solidFill>
              </a:rPr>
              <a:t>difficile</a:t>
            </a:r>
            <a:endParaRPr lang="fi-FI" sz="4000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5E7321-99DE-5D6C-526D-87CFD242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Hoidetaan </a:t>
            </a:r>
            <a:r>
              <a:rPr lang="fi-FI" sz="2400" dirty="0" err="1"/>
              <a:t>metronidatsolilla</a:t>
            </a:r>
            <a:r>
              <a:rPr lang="fi-FI" sz="2400" dirty="0"/>
              <a:t>, </a:t>
            </a:r>
            <a:r>
              <a:rPr lang="fi-FI" sz="2400" dirty="0" err="1"/>
              <a:t>vankomysiinillä</a:t>
            </a:r>
            <a:r>
              <a:rPr lang="fi-FI" sz="2400" dirty="0"/>
              <a:t> </a:t>
            </a:r>
            <a:r>
              <a:rPr lang="fi-FI" sz="2400" dirty="0" err="1"/>
              <a:t>po</a:t>
            </a:r>
            <a:r>
              <a:rPr lang="fi-FI" sz="2400" dirty="0"/>
              <a:t> tai </a:t>
            </a:r>
            <a:r>
              <a:rPr lang="fi-FI" sz="2400" dirty="0" err="1"/>
              <a:t>fidaksomisiini</a:t>
            </a:r>
            <a:r>
              <a:rPr lang="fi-FI" sz="2400" dirty="0"/>
              <a:t> (kallis lääke)</a:t>
            </a:r>
          </a:p>
          <a:p>
            <a:r>
              <a:rPr lang="fi-FI" sz="2400" b="0" i="0" dirty="0">
                <a:effectLst/>
              </a:rPr>
              <a:t>Eristys kestää 2 vrk oireiden loppumisen jälkeen</a:t>
            </a:r>
          </a:p>
          <a:p>
            <a:r>
              <a:rPr lang="fi-FI" sz="2400" dirty="0"/>
              <a:t>Uusii 10-20% tapauksista</a:t>
            </a:r>
          </a:p>
          <a:p>
            <a:pPr marL="0" indent="0">
              <a:buNone/>
            </a:pPr>
            <a:endParaRPr lang="fi-FI" sz="2400" b="0" i="0" dirty="0">
              <a:effectLst/>
            </a:endParaRPr>
          </a:p>
          <a:p>
            <a:pPr marL="0" indent="0">
              <a:buNone/>
            </a:pPr>
            <a:endParaRPr lang="fi-FI" sz="2400" b="0" i="0" dirty="0">
              <a:effectLst/>
            </a:endParaRPr>
          </a:p>
          <a:p>
            <a:r>
              <a:rPr lang="fi-FI" sz="2400" b="1" i="0" dirty="0">
                <a:effectLst/>
              </a:rPr>
              <a:t>Älä ota </a:t>
            </a:r>
            <a:r>
              <a:rPr lang="fi-FI" sz="2400" b="1" i="0" dirty="0" err="1">
                <a:effectLst/>
              </a:rPr>
              <a:t>clostridium</a:t>
            </a:r>
            <a:r>
              <a:rPr lang="fi-FI" sz="2400" b="1" dirty="0"/>
              <a:t>-</a:t>
            </a:r>
            <a:r>
              <a:rPr lang="fi-FI" sz="2400" b="1" i="0" dirty="0">
                <a:effectLst/>
              </a:rPr>
              <a:t>näytettä ilman oireita! </a:t>
            </a:r>
          </a:p>
          <a:p>
            <a:pPr marL="0" indent="0">
              <a:buNone/>
            </a:pPr>
            <a:endParaRPr lang="fi-FI" sz="1700" b="0" i="0" dirty="0">
              <a:effectLst/>
            </a:endParaRP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417873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48364-ACEE-B4A4-C391-455A9E88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C. </a:t>
            </a:r>
            <a:r>
              <a:rPr lang="fi-FI" dirty="0" err="1">
                <a:solidFill>
                  <a:srgbClr val="00B050"/>
                </a:solidFill>
              </a:rPr>
              <a:t>Difficile</a:t>
            </a:r>
            <a:r>
              <a:rPr lang="fi-FI" dirty="0">
                <a:solidFill>
                  <a:srgbClr val="00B050"/>
                </a:solidFill>
              </a:rPr>
              <a:t> ja infektioiden torjunta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6544C-9E10-CE9B-2738-5BCC7EFA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12529"/>
                </a:solidFill>
              </a:rPr>
              <a:t>Infektion torjunnan haaste: Elimistön ulkopuolella muodostaa itiöitä! Säilyvät pitkään vuodevaatteissa ja pinnoilla (etenkin WC-tiloissa).</a:t>
            </a:r>
          </a:p>
          <a:p>
            <a:r>
              <a:rPr lang="fi-FI" sz="2400" dirty="0">
                <a:solidFill>
                  <a:srgbClr val="212529"/>
                </a:solidFill>
              </a:rPr>
              <a:t>Tarttuu samaa vessaa käyttäviin, ei yleensä tartu henkilökuntaan</a:t>
            </a:r>
          </a:p>
          <a:p>
            <a:r>
              <a:rPr lang="fi-FI" sz="2400" b="0" i="0" dirty="0">
                <a:solidFill>
                  <a:srgbClr val="212529"/>
                </a:solidFill>
                <a:effectLst/>
              </a:rPr>
              <a:t>Suojainten </a:t>
            </a:r>
            <a:r>
              <a:rPr lang="fi-FI" sz="2400" dirty="0">
                <a:solidFill>
                  <a:srgbClr val="212529"/>
                </a:solidFill>
              </a:rPr>
              <a:t>käyttö (hanskat ja suojatakki) ja käsien desinfektio tärkeää!</a:t>
            </a:r>
          </a:p>
          <a:p>
            <a:r>
              <a:rPr lang="fi-FI" sz="2400" b="0" i="0" dirty="0">
                <a:solidFill>
                  <a:srgbClr val="212529"/>
                </a:solidFill>
                <a:effectLst/>
              </a:rPr>
              <a:t>Siivou</a:t>
            </a:r>
            <a:r>
              <a:rPr lang="fi-FI" sz="2400" dirty="0">
                <a:solidFill>
                  <a:srgbClr val="212529"/>
                </a:solidFill>
              </a:rPr>
              <a:t>s!!</a:t>
            </a:r>
            <a:endParaRPr lang="fi-FI" sz="2400" b="0" i="0" dirty="0">
              <a:solidFill>
                <a:srgbClr val="212529"/>
              </a:solidFill>
              <a:effectLst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70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78CFD30-1B24-D0C0-DF75-DA6CB3C1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3" y="2356722"/>
            <a:ext cx="10077857" cy="4108768"/>
          </a:xfrm>
          <a:prstGeom prst="rect">
            <a:avLst/>
          </a:prstGeom>
        </p:spPr>
      </p:pic>
      <p:sp>
        <p:nvSpPr>
          <p:cNvPr id="8" name="Kaari 7">
            <a:extLst>
              <a:ext uri="{FF2B5EF4-FFF2-40B4-BE49-F238E27FC236}">
                <a16:creationId xmlns:a16="http://schemas.microsoft.com/office/drawing/2014/main" id="{CB61B34C-D853-6639-A606-02DDCF1E832B}"/>
              </a:ext>
            </a:extLst>
          </p:cNvPr>
          <p:cNvSpPr/>
          <p:nvPr/>
        </p:nvSpPr>
        <p:spPr>
          <a:xfrm>
            <a:off x="5638800" y="5123775"/>
            <a:ext cx="914400" cy="914400"/>
          </a:xfrm>
          <a:prstGeom prst="arc">
            <a:avLst>
              <a:gd name="adj1" fmla="val 18398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Kaari 8">
            <a:extLst>
              <a:ext uri="{FF2B5EF4-FFF2-40B4-BE49-F238E27FC236}">
                <a16:creationId xmlns:a16="http://schemas.microsoft.com/office/drawing/2014/main" id="{01553A35-5569-9116-EB00-159BAC55CF21}"/>
              </a:ext>
            </a:extLst>
          </p:cNvPr>
          <p:cNvSpPr/>
          <p:nvPr/>
        </p:nvSpPr>
        <p:spPr>
          <a:xfrm>
            <a:off x="4298747" y="4063400"/>
            <a:ext cx="964734" cy="695412"/>
          </a:xfrm>
          <a:prstGeom prst="arc">
            <a:avLst>
              <a:gd name="adj1" fmla="val 23241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E48D15B-81F6-1A4A-0B4A-D3DB36D2C64C}"/>
              </a:ext>
            </a:extLst>
          </p:cNvPr>
          <p:cNvSpPr txBox="1"/>
          <p:nvPr/>
        </p:nvSpPr>
        <p:spPr>
          <a:xfrm>
            <a:off x="7496175" y="1104900"/>
            <a:ext cx="4181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Kaikista kustannustehokkainta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clostridium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-infektioiden ehkäisyssä oli päivittäinen siivous!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 this model-based economic evaluation, daily cleaning, health care worker hand hygiene, patient hand hygiene, terminal cleaning, and reduced patient transfers were all found to be cost saving.”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F074661-8425-D054-9204-2BD13ED0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70" y="455394"/>
            <a:ext cx="5035581" cy="12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99663CC-B45F-FE4A-DCF4-01A5DE78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89" y="1187640"/>
            <a:ext cx="9508311" cy="5398204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1749234-90B8-1333-B7A3-F619392B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59" y="167185"/>
            <a:ext cx="5880864" cy="112820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B8614A5-B37D-1370-2AC0-D978CA446B1C}"/>
              </a:ext>
            </a:extLst>
          </p:cNvPr>
          <p:cNvSpPr txBox="1"/>
          <p:nvPr/>
        </p:nvSpPr>
        <p:spPr>
          <a:xfrm>
            <a:off x="6094446" y="5550626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Published in final edited form as: Am J Infect Control. 2019 October ; 47(10): 1273–1276. doi:10.1016/j.ajic.2019.03.031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Kaari 9">
            <a:extLst>
              <a:ext uri="{FF2B5EF4-FFF2-40B4-BE49-F238E27FC236}">
                <a16:creationId xmlns:a16="http://schemas.microsoft.com/office/drawing/2014/main" id="{22F96184-1E48-DD73-7E67-116C03324B67}"/>
              </a:ext>
            </a:extLst>
          </p:cNvPr>
          <p:cNvSpPr/>
          <p:nvPr/>
        </p:nvSpPr>
        <p:spPr>
          <a:xfrm>
            <a:off x="3565322" y="2539767"/>
            <a:ext cx="981512" cy="1065402"/>
          </a:xfrm>
          <a:prstGeom prst="arc">
            <a:avLst>
              <a:gd name="adj1" fmla="val 2731237"/>
              <a:gd name="adj2" fmla="val 285303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52BAA69-7942-404F-FF5E-9733541818BE}"/>
              </a:ext>
            </a:extLst>
          </p:cNvPr>
          <p:cNvSpPr txBox="1"/>
          <p:nvPr/>
        </p:nvSpPr>
        <p:spPr>
          <a:xfrm>
            <a:off x="3565322" y="2852257"/>
            <a:ext cx="1082179" cy="654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5216522-9FF1-7B34-D039-D1805DA84EE6}"/>
              </a:ext>
            </a:extLst>
          </p:cNvPr>
          <p:cNvSpPr txBox="1"/>
          <p:nvPr/>
        </p:nvSpPr>
        <p:spPr>
          <a:xfrm>
            <a:off x="1112466" y="3772808"/>
            <a:ext cx="9407328" cy="28623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Meidän suosituksissa suositellaan alkoholipitoisen käsihuuhteen käyttöä.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LV-käsihuuhteella eurooppalaisten standarditestien tulokset: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1500:2013 Hygieeninen käsidesinfektio (faasi 2.2)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12791:2016 Kirurginen käsidesinfektio (faasi 2.2)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13624:2013 Kvantitatiivinen suspensiotesti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fungisidisen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yestisidisen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tehon osoittamiseksi terveydenhuollossa (faasi 2.1)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13727:2015 Kvantitatiivinen suspensiotesti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bakterisidisen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tehon osoittamiseksi terveydenhuollossa (faasi 2.1)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14476:2013 Kvantitatiivinen suspensiotesti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virusidisen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tehon osoittamiseksi terveydenhuollossa (faasi 2.1)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1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Moniresistentit mikrobit: tavallisia bakteereja, joilla erityisiä resistenssiominaisuuksia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/>
              <a:t>MRSA</a:t>
            </a:r>
            <a:r>
              <a:rPr lang="fi-FI" sz="2400" dirty="0"/>
              <a:t> : </a:t>
            </a:r>
            <a:r>
              <a:rPr lang="fi-FI" sz="2400" dirty="0" err="1"/>
              <a:t>Metisilliinille</a:t>
            </a:r>
            <a:r>
              <a:rPr lang="fi-FI" sz="2400" dirty="0"/>
              <a:t> resistentti </a:t>
            </a:r>
            <a:r>
              <a:rPr lang="fi-FI" sz="2400" dirty="0" err="1"/>
              <a:t>Staphylococcus</a:t>
            </a:r>
            <a:r>
              <a:rPr lang="fi-FI" sz="2400" dirty="0"/>
              <a:t> </a:t>
            </a:r>
            <a:r>
              <a:rPr lang="fi-FI" sz="2400" dirty="0" err="1"/>
              <a:t>aureus</a:t>
            </a:r>
            <a:r>
              <a:rPr lang="fi-FI" sz="2400" dirty="0"/>
              <a:t> </a:t>
            </a:r>
            <a:endParaRPr lang="fi-FI" sz="2400" b="1" dirty="0">
              <a:solidFill>
                <a:srgbClr val="FF0000"/>
              </a:solidFill>
            </a:endParaRPr>
          </a:p>
          <a:p>
            <a:r>
              <a:rPr lang="fi-FI" sz="2400" b="1" dirty="0"/>
              <a:t>ESBL</a:t>
            </a:r>
            <a:r>
              <a:rPr lang="fi-FI" sz="2400" dirty="0"/>
              <a:t> : Extended </a:t>
            </a:r>
            <a:r>
              <a:rPr lang="fi-FI" sz="2400" dirty="0" err="1"/>
              <a:t>spectrum</a:t>
            </a:r>
            <a:r>
              <a:rPr lang="fi-FI" sz="2400" dirty="0"/>
              <a:t> </a:t>
            </a:r>
            <a:r>
              <a:rPr lang="fi-FI" sz="2400" dirty="0" err="1"/>
              <a:t>betalactamase</a:t>
            </a:r>
            <a:r>
              <a:rPr lang="fi-FI" sz="2400" dirty="0"/>
              <a:t> -kannat ovat laajakirjoista </a:t>
            </a:r>
            <a:r>
              <a:rPr lang="fi-FI" sz="2400" dirty="0" err="1"/>
              <a:t>beetalaktamaasia</a:t>
            </a:r>
            <a:r>
              <a:rPr lang="fi-FI" sz="2400" dirty="0"/>
              <a:t> tuottavia </a:t>
            </a:r>
            <a:r>
              <a:rPr lang="fi-FI" sz="2400" dirty="0" err="1"/>
              <a:t>enterobakteereita</a:t>
            </a:r>
            <a:endParaRPr lang="fi-FI" sz="2400" b="1" dirty="0">
              <a:solidFill>
                <a:srgbClr val="FF0000"/>
              </a:solidFill>
            </a:endParaRPr>
          </a:p>
          <a:p>
            <a:r>
              <a:rPr lang="fi-FI" sz="2400" b="1" dirty="0"/>
              <a:t>CPE </a:t>
            </a:r>
            <a:r>
              <a:rPr lang="fi-FI" sz="2400" dirty="0"/>
              <a:t>: </a:t>
            </a:r>
            <a:r>
              <a:rPr lang="fi-FI" sz="2400" dirty="0" err="1"/>
              <a:t>Enterobacteriaceae</a:t>
            </a:r>
            <a:r>
              <a:rPr lang="fi-FI" sz="2400" dirty="0"/>
              <a:t>-heimon bakteereita, tuottavat </a:t>
            </a:r>
            <a:r>
              <a:rPr lang="fi-FI" sz="2400" dirty="0" err="1"/>
              <a:t>beetalaktamaasia</a:t>
            </a:r>
            <a:r>
              <a:rPr lang="fi-FI" sz="2400" dirty="0"/>
              <a:t> </a:t>
            </a:r>
            <a:r>
              <a:rPr lang="fi-FI" sz="2400" dirty="0">
                <a:sym typeface="Wingdings" panose="05000000000000000000" pitchFamily="2" charset="2"/>
              </a:rPr>
              <a:t>mikä</a:t>
            </a:r>
            <a:r>
              <a:rPr lang="fi-FI" sz="2400" dirty="0"/>
              <a:t> hajottaa </a:t>
            </a:r>
            <a:r>
              <a:rPr lang="fi-FI" sz="2400" dirty="0" err="1"/>
              <a:t>kefalosporiinien</a:t>
            </a:r>
            <a:r>
              <a:rPr lang="fi-FI" sz="2400" dirty="0"/>
              <a:t> lisäksi </a:t>
            </a:r>
            <a:r>
              <a:rPr lang="fi-FI" sz="2400" dirty="0" err="1"/>
              <a:t>karbapeneemejä</a:t>
            </a:r>
            <a:endParaRPr lang="fi-FI" sz="2400" b="1" dirty="0">
              <a:solidFill>
                <a:srgbClr val="FF0000"/>
              </a:solidFill>
            </a:endParaRPr>
          </a:p>
          <a:p>
            <a:r>
              <a:rPr lang="fi-FI" sz="2400" b="1" dirty="0"/>
              <a:t>VRE</a:t>
            </a:r>
            <a:r>
              <a:rPr lang="fi-FI" sz="2400" dirty="0"/>
              <a:t>: </a:t>
            </a:r>
            <a:r>
              <a:rPr lang="fi-FI" sz="2400" dirty="0" err="1"/>
              <a:t>Vankomysiinille</a:t>
            </a:r>
            <a:r>
              <a:rPr lang="fi-FI" sz="2400" dirty="0"/>
              <a:t> resistentti </a:t>
            </a:r>
            <a:r>
              <a:rPr lang="fi-FI" sz="2400" dirty="0" err="1"/>
              <a:t>enterokokki</a:t>
            </a:r>
            <a:r>
              <a:rPr lang="fi-FI" sz="2400" dirty="0"/>
              <a:t> (E. </a:t>
            </a:r>
            <a:r>
              <a:rPr lang="fi-FI" sz="2400" dirty="0" err="1"/>
              <a:t>faecalis</a:t>
            </a:r>
            <a:r>
              <a:rPr lang="fi-FI" sz="2400" dirty="0"/>
              <a:t> tai E. </a:t>
            </a:r>
            <a:r>
              <a:rPr lang="fi-FI" sz="2400" dirty="0" err="1"/>
              <a:t>faecium</a:t>
            </a:r>
            <a:r>
              <a:rPr lang="fi-FI" sz="2400" dirty="0"/>
              <a:t>)</a:t>
            </a:r>
          </a:p>
          <a:p>
            <a:r>
              <a:rPr lang="fi-FI" sz="2400" b="1" dirty="0"/>
              <a:t>Moniresistentit </a:t>
            </a:r>
            <a:r>
              <a:rPr lang="fi-FI" sz="2400" b="1" dirty="0" err="1"/>
              <a:t>gram</a:t>
            </a:r>
            <a:r>
              <a:rPr lang="fi-FI" sz="2400" b="1" dirty="0"/>
              <a:t>-negatiiviset sauvat</a:t>
            </a:r>
            <a:r>
              <a:rPr lang="fi-FI" sz="2400" dirty="0"/>
              <a:t> käsitteenä sisältää ESBL-, CPE-, moniresistentit </a:t>
            </a:r>
            <a:r>
              <a:rPr lang="fi-FI" sz="2400" dirty="0" err="1"/>
              <a:t>Acinetobacter</a:t>
            </a:r>
            <a:r>
              <a:rPr lang="fi-FI" sz="2400" dirty="0"/>
              <a:t>- ja moniresistentit </a:t>
            </a:r>
            <a:r>
              <a:rPr lang="fi-FI" sz="2400" dirty="0" err="1"/>
              <a:t>Pseudomonas</a:t>
            </a:r>
            <a:r>
              <a:rPr lang="fi-FI" sz="2400" dirty="0"/>
              <a:t> </a:t>
            </a:r>
            <a:r>
              <a:rPr lang="fi-FI" sz="2400" dirty="0" err="1"/>
              <a:t>aeruginosa</a:t>
            </a:r>
            <a:r>
              <a:rPr lang="fi-FI" sz="2400" dirty="0"/>
              <a:t>-kannat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938656" y="3497025"/>
            <a:ext cx="465620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ESBL, CPE, VRE: VIRTSATIET ja SUOLISTO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237913" y="1825625"/>
            <a:ext cx="3050771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MRSA: IHO, LIMAKALVOT</a:t>
            </a:r>
          </a:p>
        </p:txBody>
      </p:sp>
    </p:spTree>
    <p:extLst>
      <p:ext uri="{BB962C8B-B14F-4D97-AF65-F5344CB8AC3E}">
        <p14:creationId xmlns:p14="http://schemas.microsoft.com/office/powerpoint/2010/main" val="42303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9F193-4425-DD80-6B6D-D3A41B1E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Kosketusvarotoimet moniresistenttien mikrobien hoidossa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58E7EB-070A-0C2C-4434-3CB5C359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Kyse on siis lähes kaikkien ihmisten elimistöstä löytyvistä bakteereista</a:t>
            </a:r>
          </a:p>
          <a:p>
            <a:r>
              <a:rPr lang="fi-FI" dirty="0"/>
              <a:t>Sairaalahoidossa kosketusvarotoimet moniresistenttien bakteerien kantajien kohdalla tarpeen</a:t>
            </a:r>
          </a:p>
          <a:p>
            <a:pPr lvl="1"/>
            <a:r>
              <a:rPr lang="fi-FI" dirty="0"/>
              <a:t>Paitsi ESBL E. colille riittää tavanomaiset varotoimet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7F2E047-F1A3-C684-84D9-FD6864F05EBD}"/>
              </a:ext>
            </a:extLst>
          </p:cNvPr>
          <p:cNvSpPr txBox="1"/>
          <p:nvPr/>
        </p:nvSpPr>
        <p:spPr>
          <a:xfrm>
            <a:off x="1863338" y="4212965"/>
            <a:ext cx="7957225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HUOM! Emme tiedä kuka kantaa resistenttejä bakteereja elimistössä eli sen vuoksi tavanomaiset varotoimet ovat infektioiden torjunnan perusta!!!</a:t>
            </a:r>
          </a:p>
        </p:txBody>
      </p:sp>
    </p:spTree>
    <p:extLst>
      <p:ext uri="{BB962C8B-B14F-4D97-AF65-F5344CB8AC3E}">
        <p14:creationId xmlns:p14="http://schemas.microsoft.com/office/powerpoint/2010/main" val="31881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083AB1-EF92-B344-5669-8F7B23FB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Kosketusvarotoimet moniresistenttien mikrobien hoidossa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E3E996-1DCA-EA8E-B13D-C8A586C8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Käytännössä leviävät lähinnä henkilökunnan käsien välityksellä</a:t>
            </a:r>
          </a:p>
          <a:p>
            <a:pPr lvl="1"/>
            <a:r>
              <a:rPr lang="fi-FI" sz="2000" dirty="0"/>
              <a:t>Käsien desinfektio tappaa myös resistentit bakteerit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5604" name="Picture 4" descr="~LWF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84" y="2700352"/>
            <a:ext cx="90360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8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5B95C3-26FA-B3E2-E940-64781987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Erot kosketusvarotoimien toteutuksessa?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5707178C-CAF7-DBFB-4F89-E4F3A5CD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Selviää pian hygieniahoitajien potilastapauksen myötä!</a:t>
            </a:r>
          </a:p>
        </p:txBody>
      </p:sp>
    </p:spTree>
    <p:extLst>
      <p:ext uri="{BB962C8B-B14F-4D97-AF65-F5344CB8AC3E}">
        <p14:creationId xmlns:p14="http://schemas.microsoft.com/office/powerpoint/2010/main" val="122421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5B1EF3-A2D6-AAB3-8CC6-D8C3A532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Meillä on tarkat ohjeet eri mikrobien vaatimiin kosketusvarotoimiin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CD072-4A7E-B2C1-4D30-4C0EC18B0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CE7692-9BE0-6654-B3D9-C1C73942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9" y="1553464"/>
            <a:ext cx="8296599" cy="48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A87D5-AF47-1C7B-0A13-6496B956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Tavanomaiset varotoimet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498580-99D2-77B9-B273-644C58AC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sz="2200" b="0" i="0" dirty="0">
                <a:solidFill>
                  <a:srgbClr val="303030"/>
                </a:solidFill>
                <a:effectLst/>
              </a:rPr>
              <a:t>Tavanomaiset varotoimet ovat aina käytössä jokaisen potilaan kohdalla </a:t>
            </a:r>
            <a:r>
              <a:rPr lang="fi-FI" sz="2200" b="0" i="0" dirty="0">
                <a:solidFill>
                  <a:srgbClr val="30303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fi-FI" sz="2200" b="0" i="0" dirty="0">
                <a:solidFill>
                  <a:srgbClr val="303030"/>
                </a:solidFill>
                <a:effectLst/>
              </a:rPr>
              <a:t>muut varotoimet valitaan mikrobin tartuntareitin mukaan</a:t>
            </a:r>
            <a:r>
              <a:rPr lang="fi-FI" sz="2200" dirty="0">
                <a:solidFill>
                  <a:srgbClr val="303030"/>
                </a:solidFill>
              </a:rPr>
              <a:t> (esim. kosketus- ja pisaravarotoimet)</a:t>
            </a:r>
          </a:p>
          <a:p>
            <a:pPr lvl="1"/>
            <a:r>
              <a:rPr lang="fi-FI" sz="2200" b="0" i="0" dirty="0">
                <a:solidFill>
                  <a:srgbClr val="303030"/>
                </a:solidFill>
                <a:effectLst/>
              </a:rPr>
              <a:t>Useita varotoimia voi olla yhtä aikaa käytössä, jos mikrobi</a:t>
            </a:r>
            <a:r>
              <a:rPr lang="fi-FI" sz="2200" dirty="0">
                <a:solidFill>
                  <a:srgbClr val="303030"/>
                </a:solidFill>
              </a:rPr>
              <a:t>lla on useampi tartuntareitti</a:t>
            </a:r>
            <a:endParaRPr lang="fi-FI" sz="2200" b="0" i="0" dirty="0">
              <a:solidFill>
                <a:srgbClr val="303030"/>
              </a:solidFill>
              <a:effectLst/>
            </a:endParaRPr>
          </a:p>
          <a:p>
            <a:r>
              <a:rPr lang="fi-FI" sz="2200" b="1" i="0" dirty="0">
                <a:solidFill>
                  <a:srgbClr val="303030"/>
                </a:solidFill>
                <a:effectLst/>
              </a:rPr>
              <a:t>Tavanomaisten varotoimien pettäminen aiheuttaa riskin kaikkien mikrobien leviämiselle</a:t>
            </a:r>
          </a:p>
          <a:p>
            <a:r>
              <a:rPr lang="fi-FI" sz="2200" dirty="0">
                <a:solidFill>
                  <a:srgbClr val="303030"/>
                </a:solidFill>
              </a:rPr>
              <a:t>Kosketusvarotoimia käytetään kosketuksen välityksellä siirtyvien mikrobien leviämisen ehkäisemisessä</a:t>
            </a:r>
          </a:p>
          <a:p>
            <a:pPr lvl="1"/>
            <a:r>
              <a:rPr lang="fi-FI" sz="1800" b="0" i="0" dirty="0">
                <a:solidFill>
                  <a:srgbClr val="303030"/>
                </a:solidFill>
                <a:effectLst/>
              </a:rPr>
              <a:t>Käytetään sekä tarttuvissa taudeissa (noro ja muut </a:t>
            </a:r>
            <a:r>
              <a:rPr lang="fi-FI" sz="1800" b="0" i="0" dirty="0" err="1">
                <a:solidFill>
                  <a:srgbClr val="303030"/>
                </a:solidFill>
                <a:effectLst/>
              </a:rPr>
              <a:t>gastroenteriitit</a:t>
            </a:r>
            <a:r>
              <a:rPr lang="fi-FI" sz="1800" b="0" i="0" dirty="0">
                <a:solidFill>
                  <a:srgbClr val="303030"/>
                </a:solidFill>
                <a:effectLst/>
              </a:rPr>
              <a:t>), mutta myös moniresistenttien mikrobien kantajien hoidossa (tai jos epäily potilaan </a:t>
            </a:r>
            <a:r>
              <a:rPr lang="fi-FI" sz="1800" b="0" i="0" dirty="0" err="1">
                <a:solidFill>
                  <a:srgbClr val="303030"/>
                </a:solidFill>
                <a:effectLst/>
              </a:rPr>
              <a:t>kantajuudesta</a:t>
            </a:r>
            <a:r>
              <a:rPr lang="fi-FI" sz="1800" b="0" i="0" dirty="0">
                <a:solidFill>
                  <a:srgbClr val="303030"/>
                </a:solidFill>
                <a:effectLst/>
              </a:rPr>
              <a:t> esim. sairaalasiirroissa ulkomailta)</a:t>
            </a:r>
          </a:p>
          <a:p>
            <a:pPr marL="0" indent="0">
              <a:buNone/>
            </a:pPr>
            <a:endParaRPr lang="fi-FI" b="0" i="0" dirty="0">
              <a:solidFill>
                <a:srgbClr val="303030"/>
              </a:solidFill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5089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B8941DF1-366E-E7E8-0423-DCD1D065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52" y="1848242"/>
            <a:ext cx="4411922" cy="2228074"/>
          </a:xfrm>
        </p:spPr>
        <p:txBody>
          <a:bodyPr>
            <a:noAutofit/>
          </a:bodyPr>
          <a:lstStyle/>
          <a:p>
            <a:r>
              <a:rPr lang="fi-FI" sz="2400" b="1" dirty="0">
                <a:latin typeface="+mn-lt"/>
              </a:rPr>
              <a:t>Hyvää ystävänpäivää kaikille! </a:t>
            </a:r>
            <a:br>
              <a:rPr lang="fi-FI" sz="2400" b="1" dirty="0">
                <a:latin typeface="+mn-lt"/>
              </a:rPr>
            </a:br>
            <a:endParaRPr lang="fi-FI" sz="2400" b="1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854DDB-09E1-7E2D-6DF1-954D99EE8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sz="1300" dirty="0"/>
          </a:p>
          <a:p>
            <a:endParaRPr lang="fi-FI" sz="1300" dirty="0"/>
          </a:p>
          <a:p>
            <a:endParaRPr lang="fi-FI" sz="1300" dirty="0"/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sz="1900" dirty="0"/>
              <a:t>PS. Noro tarttuu helposti ja johtaa herkästi osastoepidemiaan </a:t>
            </a:r>
            <a:r>
              <a:rPr lang="fi-FI" sz="1900" dirty="0">
                <a:sym typeface="Wingdings" panose="05000000000000000000" pitchFamily="2" charset="2"/>
              </a:rPr>
              <a:t> ilmoittakaa nopeasti infektioyksikköön jos noro lähtee leviämään osastolla</a:t>
            </a:r>
          </a:p>
          <a:p>
            <a:pPr marL="0" indent="0">
              <a:buNone/>
            </a:pPr>
            <a:endParaRPr lang="fi-FI" sz="13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300" dirty="0">
                <a:sym typeface="Wingdings" panose="05000000000000000000" pitchFamily="2" charset="2"/>
              </a:rPr>
              <a:t>Kuva: Meiran sivulta</a:t>
            </a:r>
          </a:p>
          <a:p>
            <a:endParaRPr lang="fi-FI" sz="13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30050C-0E46-BA6C-739B-C9FC15CCF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r="16758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417AE220-BB86-E61E-E6B3-2A11C67D8D57}"/>
              </a:ext>
            </a:extLst>
          </p:cNvPr>
          <p:cNvCxnSpPr>
            <a:cxnSpLocks/>
          </p:cNvCxnSpPr>
          <p:nvPr/>
        </p:nvCxnSpPr>
        <p:spPr>
          <a:xfrm>
            <a:off x="3572305" y="811830"/>
            <a:ext cx="2130641" cy="479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68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8FD8F1-CB08-CED5-E37A-762C91D0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437232-B291-8D11-B9B7-4E81A57F3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0" i="0" dirty="0">
                <a:effectLst/>
                <a:latin typeface="Open Sans" panose="020B0606030504020204" pitchFamily="34" charset="0"/>
              </a:rPr>
              <a:t>Anttila V-J. </a:t>
            </a:r>
            <a:r>
              <a:rPr lang="fi-FI" sz="1800" b="0" i="0" dirty="0" err="1">
                <a:effectLst/>
                <a:latin typeface="Open Sans" panose="020B0606030504020204" pitchFamily="34" charset="0"/>
              </a:rPr>
              <a:t>Clostridioides</a:t>
            </a:r>
            <a:r>
              <a:rPr lang="fi-FI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fi-FI" sz="1800" b="0" i="0" dirty="0" err="1">
                <a:effectLst/>
                <a:latin typeface="Open Sans" panose="020B0606030504020204" pitchFamily="34" charset="0"/>
              </a:rPr>
              <a:t>difficile</a:t>
            </a:r>
            <a:r>
              <a:rPr lang="fi-FI" sz="1800" b="0" i="0" dirty="0">
                <a:effectLst/>
                <a:latin typeface="Open Sans" panose="020B0606030504020204" pitchFamily="34" charset="0"/>
              </a:rPr>
              <a:t> -bakteerin aiheuttama ripuli (antibioottiripuli). Lääkärikirja Duodecim 10.1.2024</a:t>
            </a:r>
          </a:p>
          <a:p>
            <a:r>
              <a:rPr lang="fi-FI" sz="1800" dirty="0" err="1"/>
              <a:t>Barclay</a:t>
            </a:r>
            <a:r>
              <a:rPr lang="fi-FI" sz="1800" dirty="0"/>
              <a:t> et al. </a:t>
            </a:r>
            <a:r>
              <a:rPr lang="fi-FI" sz="1800" dirty="0" err="1"/>
              <a:t>Infection</a:t>
            </a:r>
            <a:r>
              <a:rPr lang="fi-FI" sz="1800" dirty="0"/>
              <a:t> </a:t>
            </a:r>
            <a:r>
              <a:rPr lang="fi-FI" sz="1800" dirty="0" err="1"/>
              <a:t>control</a:t>
            </a:r>
            <a:r>
              <a:rPr lang="fi-FI" sz="1800" dirty="0"/>
              <a:t> for norovirus. </a:t>
            </a:r>
            <a:r>
              <a:rPr lang="fi-FI" sz="1800" dirty="0" err="1"/>
              <a:t>Clin</a:t>
            </a:r>
            <a:r>
              <a:rPr lang="fi-FI" sz="1800" dirty="0"/>
              <a:t> </a:t>
            </a:r>
            <a:r>
              <a:rPr lang="fi-FI" sz="1800" dirty="0" err="1"/>
              <a:t>Microbiol</a:t>
            </a:r>
            <a:r>
              <a:rPr lang="fi-FI" sz="1800" dirty="0"/>
              <a:t> </a:t>
            </a:r>
            <a:r>
              <a:rPr lang="fi-FI" sz="1800" dirty="0" err="1"/>
              <a:t>Infect</a:t>
            </a:r>
            <a:r>
              <a:rPr lang="fi-FI" sz="1800" dirty="0"/>
              <a:t>. 2014 August ; 20(8): 731–740. </a:t>
            </a:r>
          </a:p>
          <a:p>
            <a:pPr algn="l"/>
            <a:r>
              <a:rPr lang="fi-FI" sz="1800" dirty="0">
                <a:solidFill>
                  <a:srgbClr val="00192D"/>
                </a:solidFill>
                <a:latin typeface="Open Sans" panose="020B0606030504020204" pitchFamily="34" charset="0"/>
              </a:rPr>
              <a:t>Barker et al. </a:t>
            </a:r>
            <a:r>
              <a:rPr lang="en-US" sz="1800" dirty="0"/>
              <a:t>An in-room observation study of hand hygiene and contact precaution compliance for </a:t>
            </a:r>
            <a:r>
              <a:rPr lang="en-US" sz="1800" dirty="0" err="1"/>
              <a:t>Clostridioides</a:t>
            </a:r>
            <a:r>
              <a:rPr lang="en-US" sz="1800" dirty="0"/>
              <a:t> difficile patients</a:t>
            </a:r>
            <a:r>
              <a:rPr lang="fi-FI" sz="1800" dirty="0">
                <a:solidFill>
                  <a:srgbClr val="00192D"/>
                </a:solidFill>
                <a:latin typeface="Open Sans" panose="020B0606030504020204" pitchFamily="34" charset="0"/>
              </a:rPr>
              <a:t>.</a:t>
            </a:r>
            <a:r>
              <a:rPr lang="en-US" sz="1800" dirty="0"/>
              <a:t> Am J Infect Control. 2019 October ; 47(10): 1273–1276. doi:10.1016/j.ajic.2019.03.03</a:t>
            </a:r>
          </a:p>
          <a:p>
            <a:pPr algn="l"/>
            <a:r>
              <a:rPr lang="en-US" sz="1800" b="0" i="0" dirty="0">
                <a:solidFill>
                  <a:srgbClr val="00192D"/>
                </a:solidFill>
                <a:effectLst/>
                <a:latin typeface="Open Sans" panose="020B0606030504020204" pitchFamily="34" charset="0"/>
              </a:rPr>
              <a:t>Barker </a:t>
            </a:r>
            <a:r>
              <a:rPr lang="en-US" sz="1800" dirty="0">
                <a:solidFill>
                  <a:srgbClr val="00192D"/>
                </a:solidFill>
                <a:latin typeface="Open Sans" panose="020B0606030504020204" pitchFamily="34" charset="0"/>
              </a:rPr>
              <a:t>et al. </a:t>
            </a:r>
            <a:r>
              <a:rPr lang="en-US" sz="1800" dirty="0"/>
              <a:t>Evaluation of the Cost-effectiveness of Infection Control Strategies to Reduce Hospital-Onset </a:t>
            </a:r>
            <a:r>
              <a:rPr lang="en-US" sz="1800" dirty="0" err="1"/>
              <a:t>Clostridioides</a:t>
            </a:r>
            <a:r>
              <a:rPr lang="en-US" sz="1800" dirty="0"/>
              <a:t> difficile Infection</a:t>
            </a:r>
            <a:r>
              <a:rPr lang="en-US" sz="1800" dirty="0">
                <a:solidFill>
                  <a:srgbClr val="00192D"/>
                </a:solidFill>
                <a:latin typeface="Open Sans" panose="020B0606030504020204" pitchFamily="34" charset="0"/>
              </a:rPr>
              <a:t>. </a:t>
            </a:r>
            <a:r>
              <a:rPr lang="fi-FI" sz="1800" dirty="0"/>
              <a:t>JAMA Network Open. 2020;3(8):e2012522. doi:10.1001/jamanetworkopen.2020.12522</a:t>
            </a:r>
          </a:p>
          <a:p>
            <a:r>
              <a:rPr lang="fi-FI" sz="1800" dirty="0">
                <a:hlinkClick r:id="rId2"/>
              </a:rPr>
              <a:t>Tavanomaiset varotoimet ja varotoimiluokat – THL</a:t>
            </a:r>
            <a:endParaRPr lang="fi-FI" sz="1800" dirty="0"/>
          </a:p>
          <a:p>
            <a:pPr algn="l"/>
            <a:r>
              <a:rPr lang="fi-FI" sz="1800" b="0" i="0" dirty="0" err="1">
                <a:solidFill>
                  <a:srgbClr val="00192D"/>
                </a:solidFill>
                <a:effectLst/>
                <a:latin typeface="Open Sans" panose="020B0606030504020204" pitchFamily="34" charset="0"/>
              </a:rPr>
              <a:t>Vuento</a:t>
            </a:r>
            <a:r>
              <a:rPr lang="fi-FI" sz="1800" b="0" i="0" dirty="0">
                <a:solidFill>
                  <a:srgbClr val="00192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sz="1800" dirty="0">
                <a:solidFill>
                  <a:srgbClr val="00192D"/>
                </a:solidFill>
                <a:latin typeface="Open Sans" panose="020B0606030504020204" pitchFamily="34" charset="0"/>
              </a:rPr>
              <a:t>R. Norovirus. Lääkärikirja Duodecim.</a:t>
            </a:r>
            <a:endParaRPr lang="fi-FI" sz="1800" b="0" i="0" dirty="0">
              <a:solidFill>
                <a:srgbClr val="00192D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fi-FI" b="0" i="0" dirty="0">
              <a:solidFill>
                <a:srgbClr val="00192D"/>
              </a:solidFill>
              <a:effectLst/>
              <a:latin typeface="Open Sans" panose="020B0606030504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417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endParaRPr lang="fi-FI"/>
          </a:p>
          <a:p>
            <a:endParaRPr lang="fi-FI"/>
          </a:p>
        </p:txBody>
      </p:sp>
      <p:grpSp>
        <p:nvGrpSpPr>
          <p:cNvPr id="3" name="Diagram 4"/>
          <p:cNvGrpSpPr>
            <a:grpSpLocks/>
          </p:cNvGrpSpPr>
          <p:nvPr/>
        </p:nvGrpSpPr>
        <p:grpSpPr bwMode="auto">
          <a:xfrm>
            <a:off x="1984076" y="736978"/>
            <a:ext cx="8223849" cy="5666926"/>
            <a:chOff x="1714" y="861"/>
            <a:chExt cx="2288" cy="2543"/>
          </a:xfrm>
        </p:grpSpPr>
        <p:sp>
          <p:nvSpPr>
            <p:cNvPr id="4" name="_s1028"/>
            <p:cNvSpPr>
              <a:spLocks noChangeShapeType="1"/>
            </p:cNvSpPr>
            <p:nvPr/>
          </p:nvSpPr>
          <p:spPr bwMode="auto">
            <a:xfrm flipH="1" flipV="1">
              <a:off x="2307" y="1815"/>
              <a:ext cx="275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_s1029"/>
            <p:cNvSpPr>
              <a:spLocks noChangeArrowheads="1"/>
            </p:cNvSpPr>
            <p:nvPr/>
          </p:nvSpPr>
          <p:spPr bwMode="auto">
            <a:xfrm>
              <a:off x="1714" y="1337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KÄSIHYGIENIA</a:t>
              </a:r>
            </a:p>
          </p:txBody>
        </p:sp>
        <p:sp>
          <p:nvSpPr>
            <p:cNvPr id="6" name="_s1030"/>
            <p:cNvSpPr>
              <a:spLocks noChangeShapeType="1"/>
            </p:cNvSpPr>
            <p:nvPr/>
          </p:nvSpPr>
          <p:spPr bwMode="auto">
            <a:xfrm flipH="1">
              <a:off x="2308" y="2292"/>
              <a:ext cx="275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714" y="2291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OIKEAT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TYÖSKENTELYTAVAT</a:t>
              </a:r>
            </a:p>
          </p:txBody>
        </p:sp>
        <p:sp>
          <p:nvSpPr>
            <p:cNvPr id="8" name="_s1032"/>
            <p:cNvSpPr>
              <a:spLocks noChangeShapeType="1"/>
            </p:cNvSpPr>
            <p:nvPr/>
          </p:nvSpPr>
          <p:spPr bwMode="auto">
            <a:xfrm>
              <a:off x="2859" y="2451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2540" y="2768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TUTKIMUS- JA HOITO-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VÄLINEIDEN HUOLTO</a:t>
              </a:r>
            </a:p>
          </p:txBody>
        </p:sp>
        <p:sp>
          <p:nvSpPr>
            <p:cNvPr id="10" name="_s1034"/>
            <p:cNvSpPr>
              <a:spLocks noChangeShapeType="1"/>
            </p:cNvSpPr>
            <p:nvPr/>
          </p:nvSpPr>
          <p:spPr bwMode="auto">
            <a:xfrm>
              <a:off x="3134" y="2291"/>
              <a:ext cx="275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_s1035"/>
            <p:cNvSpPr>
              <a:spLocks noChangeArrowheads="1"/>
            </p:cNvSpPr>
            <p:nvPr/>
          </p:nvSpPr>
          <p:spPr bwMode="auto">
            <a:xfrm>
              <a:off x="3366" y="2291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ERITETAHROJEN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 POISTO</a:t>
              </a:r>
            </a:p>
          </p:txBody>
        </p:sp>
        <p:sp>
          <p:nvSpPr>
            <p:cNvPr id="12" name="_s1036"/>
            <p:cNvSpPr>
              <a:spLocks noChangeShapeType="1"/>
            </p:cNvSpPr>
            <p:nvPr/>
          </p:nvSpPr>
          <p:spPr bwMode="auto">
            <a:xfrm flipV="1">
              <a:off x="3133" y="1814"/>
              <a:ext cx="275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_s1037"/>
            <p:cNvSpPr>
              <a:spLocks noChangeArrowheads="1"/>
            </p:cNvSpPr>
            <p:nvPr/>
          </p:nvSpPr>
          <p:spPr bwMode="auto">
            <a:xfrm>
              <a:off x="3366" y="1337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PISTO- JA VIILTO-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VAHINKOJEN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 VÄLTTÄMINEN</a:t>
              </a:r>
            </a:p>
          </p:txBody>
        </p:sp>
        <p:sp>
          <p:nvSpPr>
            <p:cNvPr id="14" name="_s1038"/>
            <p:cNvSpPr>
              <a:spLocks noChangeShapeType="1"/>
            </p:cNvSpPr>
            <p:nvPr/>
          </p:nvSpPr>
          <p:spPr bwMode="auto">
            <a:xfrm flipV="1">
              <a:off x="2858" y="1497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_s1039"/>
            <p:cNvSpPr>
              <a:spLocks noChangeArrowheads="1"/>
            </p:cNvSpPr>
            <p:nvPr/>
          </p:nvSpPr>
          <p:spPr bwMode="auto">
            <a:xfrm>
              <a:off x="2540" y="861"/>
              <a:ext cx="636" cy="6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SUOJAINTEN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600" b="1">
                  <a:latin typeface="Arial" charset="0"/>
                  <a:ea typeface="ＭＳ Ｐゴシック" pitchFamily="34" charset="-128"/>
                </a:rPr>
                <a:t>KÄYTTÖ</a:t>
              </a:r>
            </a:p>
          </p:txBody>
        </p:sp>
        <p:sp>
          <p:nvSpPr>
            <p:cNvPr id="16" name="_s1040"/>
            <p:cNvSpPr>
              <a:spLocks noChangeArrowheads="1"/>
            </p:cNvSpPr>
            <p:nvPr/>
          </p:nvSpPr>
          <p:spPr bwMode="auto">
            <a:xfrm>
              <a:off x="2477" y="1714"/>
              <a:ext cx="742" cy="8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>
                  <a:latin typeface="Arial" charset="0"/>
                  <a:ea typeface="ＭＳ Ｐゴシック" pitchFamily="34" charset="-128"/>
                </a:rPr>
                <a:t>TAVANOMAISET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2000" b="1" dirty="0">
                  <a:latin typeface="Arial" charset="0"/>
                  <a:ea typeface="ＭＳ Ｐゴシック" pitchFamily="34" charset="-128"/>
                </a:rPr>
                <a:t>VAROTOIMET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87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62E1E02-2220-A72B-AEDA-DEF98EC9C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1" y="685808"/>
            <a:ext cx="6641912" cy="57886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CFC8675-1384-6B6F-CA59-6CAD49F7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19" y="2640563"/>
            <a:ext cx="5425043" cy="3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45BA5-B2DF-099B-EBD7-9D49BBE5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 tietää että kädet pitää </a:t>
            </a:r>
            <a:r>
              <a:rPr lang="fi-FI" dirty="0" err="1"/>
              <a:t>desifioida</a:t>
            </a:r>
            <a:r>
              <a:rPr lang="fi-FI" dirty="0"/>
              <a:t>, mutta mitäs käytännössä tapahtuu?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95E1158-992D-1DE5-0607-330187084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747" y="588085"/>
            <a:ext cx="4379867" cy="6071520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09DC835-4282-91B5-2823-1D4CA05C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81" y="588085"/>
            <a:ext cx="4243552" cy="54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D057F4-CE74-B87B-AD12-0B4601D9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Tavanomaiset varotoimet ja varotoimiluokat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67D06-25CC-6D49-1755-82D7C79F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Tavanomaiset varotoimet ja varotoimiluokat - THL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939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6BA881-8C17-08A5-6429-50647B71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Tavanomaisten varotoimien ja kosketusvarotoimien erot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ED88EB-B24B-5687-EC35-2DF557170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600" y="1825625"/>
            <a:ext cx="4912800" cy="435133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3761C01-7393-4729-FEE3-96A93B1E43FB}"/>
              </a:ext>
            </a:extLst>
          </p:cNvPr>
          <p:cNvSpPr txBox="1"/>
          <p:nvPr/>
        </p:nvSpPr>
        <p:spPr>
          <a:xfrm>
            <a:off x="6602136" y="1631965"/>
            <a:ext cx="2088859" cy="2008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74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528784F-E5B0-2463-BA9B-58ED19B0F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2" y="1191237"/>
            <a:ext cx="6735617" cy="5513182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13854A2-72ED-40E4-7364-5A938C28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83" y="904707"/>
            <a:ext cx="7071918" cy="34525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17D6877-8FD5-B80B-99FF-FA96D96103CC}"/>
              </a:ext>
            </a:extLst>
          </p:cNvPr>
          <p:cNvSpPr txBox="1"/>
          <p:nvPr/>
        </p:nvSpPr>
        <p:spPr>
          <a:xfrm>
            <a:off x="6418555" y="904707"/>
            <a:ext cx="3045041" cy="14922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1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i:0#.w|oysnet\puustiem</DisplayName>
        <AccountId>1693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2024-02-13T22:00:00+00:00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MUAVRSSTWASF-92438712-442</_dlc_DocId>
    <_dlc_DocIdUrl xmlns="d3e50268-7799-48af-83c3-9a9b063078bc">
      <Url>https://internet.oysnet.ppshp.fi/dokumentit/_layouts/15/DocIdRedir.aspx?ID=MUAVRSSTWASF-92438712-442</Url>
      <Description>MUAVRSSTWASF-92438712-442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C30A55B6-8070-461F-AE32-6649E9C30243}"/>
</file>

<file path=customXml/itemProps2.xml><?xml version="1.0" encoding="utf-8"?>
<ds:datastoreItem xmlns:ds="http://schemas.openxmlformats.org/officeDocument/2006/customXml" ds:itemID="{7AA50AE5-5A35-4D6F-AE17-641D0C3C844F}"/>
</file>

<file path=customXml/itemProps3.xml><?xml version="1.0" encoding="utf-8"?>
<ds:datastoreItem xmlns:ds="http://schemas.openxmlformats.org/officeDocument/2006/customXml" ds:itemID="{E2B45287-BDD2-4729-B8C6-10A3C1BFAEE6}"/>
</file>

<file path=customXml/itemProps4.xml><?xml version="1.0" encoding="utf-8"?>
<ds:datastoreItem xmlns:ds="http://schemas.openxmlformats.org/officeDocument/2006/customXml" ds:itemID="{65EB70FC-5C48-44B7-B84E-F1AEA3B28059}"/>
</file>

<file path=customXml/itemProps5.xml><?xml version="1.0" encoding="utf-8"?>
<ds:datastoreItem xmlns:ds="http://schemas.openxmlformats.org/officeDocument/2006/customXml" ds:itemID="{BB085634-91A3-4C1A-85CF-A4F86C62C8EA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1019</Words>
  <Application>Microsoft Office PowerPoint</Application>
  <PresentationFormat>Laajakuva</PresentationFormat>
  <Paragraphs>139</Paragraphs>
  <Slides>31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Open Sans</vt:lpstr>
      <vt:lpstr>Office-teema</vt:lpstr>
      <vt:lpstr>Mitä eroa on moniresistentin mikrobin ja ripulitaudin kosketuseristyksillä?</vt:lpstr>
      <vt:lpstr>Luennon sisältö</vt:lpstr>
      <vt:lpstr>Tavanomaiset varotoimet</vt:lpstr>
      <vt:lpstr>PowerPoint-esitys</vt:lpstr>
      <vt:lpstr>PowerPoint-esitys</vt:lpstr>
      <vt:lpstr>Kaikki tietää että kädet pitää desifioida, mutta mitäs käytännössä tapahtuu?</vt:lpstr>
      <vt:lpstr>Tavanomaiset varotoimet ja varotoimiluokat</vt:lpstr>
      <vt:lpstr>Tavanomaisten varotoimien ja kosketusvarotoimien erot</vt:lpstr>
      <vt:lpstr>PowerPoint-esitys</vt:lpstr>
      <vt:lpstr>PowerPoint-esitys</vt:lpstr>
      <vt:lpstr>PowerPoint-esitys</vt:lpstr>
      <vt:lpstr>Norovirus</vt:lpstr>
      <vt:lpstr>PowerPoint-esitys</vt:lpstr>
      <vt:lpstr>Norovirus</vt:lpstr>
      <vt:lpstr>Noroviruksen selviämisestä</vt:lpstr>
      <vt:lpstr>Tehoaako käsidesi noroon?</vt:lpstr>
      <vt:lpstr>PowerPoint-esitys</vt:lpstr>
      <vt:lpstr>Norovirus varotoimet ja niiden purku</vt:lpstr>
      <vt:lpstr>Clostridioides difficile</vt:lpstr>
      <vt:lpstr>Clostridioides difficile</vt:lpstr>
      <vt:lpstr>C. difficile</vt:lpstr>
      <vt:lpstr>C. Difficile ja infektioiden torjunta</vt:lpstr>
      <vt:lpstr>PowerPoint-esitys</vt:lpstr>
      <vt:lpstr>PowerPoint-esitys</vt:lpstr>
      <vt:lpstr>Moniresistentit mikrobit: tavallisia bakteereja, joilla erityisiä resistenssiominaisuuksia</vt:lpstr>
      <vt:lpstr>Kosketusvarotoimet moniresistenttien mikrobien hoidossa</vt:lpstr>
      <vt:lpstr>Kosketusvarotoimet moniresistenttien mikrobien hoidossa</vt:lpstr>
      <vt:lpstr>Erot kosketusvarotoimien toteutuksessa?</vt:lpstr>
      <vt:lpstr>Meillä on tarkat ohjeet eri mikrobien vaatimiin kosketusvarotoimiin</vt:lpstr>
      <vt:lpstr>Hyvää ystävänpäivää kaikille!  </vt:lpstr>
      <vt:lpstr>Lähteet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eroa on moniresistentin mikrobin ja ripulitaudin kosketuseristyksillä 14.2.2024</dc:title>
  <dc:creator>Holappa Jatta</dc:creator>
  <cp:keywords/>
  <cp:lastModifiedBy>Holappa Jatta</cp:lastModifiedBy>
  <cp:revision>2</cp:revision>
  <dcterms:created xsi:type="dcterms:W3CDTF">2024-02-22T11:43:33Z</dcterms:created>
  <dcterms:modified xsi:type="dcterms:W3CDTF">2024-02-22T11:49:24Z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921a9647-934e-425d-b59f-a3c2f45fea9a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268200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